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51" r:id="rId2"/>
    <p:sldId id="289" r:id="rId3"/>
    <p:sldId id="305" r:id="rId4"/>
    <p:sldId id="302" r:id="rId5"/>
    <p:sldId id="301" r:id="rId6"/>
    <p:sldId id="333" r:id="rId7"/>
    <p:sldId id="306" r:id="rId8"/>
    <p:sldId id="288" r:id="rId9"/>
    <p:sldId id="287" r:id="rId10"/>
    <p:sldId id="269" r:id="rId11"/>
    <p:sldId id="336" r:id="rId12"/>
    <p:sldId id="271" r:id="rId13"/>
    <p:sldId id="273" r:id="rId14"/>
    <p:sldId id="295" r:id="rId15"/>
    <p:sldId id="338" r:id="rId16"/>
    <p:sldId id="313" r:id="rId17"/>
    <p:sldId id="298" r:id="rId18"/>
    <p:sldId id="344" r:id="rId19"/>
    <p:sldId id="300" r:id="rId20"/>
    <p:sldId id="263" r:id="rId21"/>
    <p:sldId id="303" r:id="rId22"/>
    <p:sldId id="325" r:id="rId23"/>
    <p:sldId id="326" r:id="rId24"/>
    <p:sldId id="327" r:id="rId25"/>
    <p:sldId id="32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410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64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DAC30-284D-4C8A-B0F4-2D3EFA26FF44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E404C4-B213-4E3E-B5D7-94C09F9DC5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5544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2</a:t>
            </a:fld>
            <a:endParaRPr lang="ru-RU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1546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11</a:t>
            </a:fld>
            <a:endParaRPr lang="ru-RU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4941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9237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51720" y="1988840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26" y="26753"/>
            <a:ext cx="1251701" cy="2271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-3924944" y="1331799"/>
            <a:ext cx="1281464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ru-RU" sz="9600" b="1" dirty="0" smtClean="0">
                <a:ln w="3175">
                  <a:solidFill>
                    <a:schemeClr val="accent6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«Знаем!</a:t>
            </a:r>
            <a:endParaRPr lang="ru-RU" sz="9600" b="1" dirty="0">
              <a:ln w="3175">
                <a:solidFill>
                  <a:schemeClr val="accent6">
                    <a:lumMod val="7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9600" b="1" dirty="0" smtClean="0">
                <a:ln w="3175">
                  <a:solidFill>
                    <a:schemeClr val="accent6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Помним</a:t>
            </a:r>
            <a:r>
              <a:rPr lang="ru-RU" sz="9600" b="1" dirty="0">
                <a:ln w="3175">
                  <a:solidFill>
                    <a:schemeClr val="accent6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pPr algn="ctr"/>
            <a:r>
              <a:rPr lang="ru-RU" sz="9600" b="1" dirty="0" smtClean="0">
                <a:ln w="3175">
                  <a:solidFill>
                    <a:schemeClr val="accent6">
                      <a:lumMod val="7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Гордимся!»</a:t>
            </a:r>
            <a:endParaRPr lang="ru-RU" sz="9600" b="1" dirty="0">
              <a:ln w="3175">
                <a:solidFill>
                  <a:schemeClr val="accent6">
                    <a:lumMod val="75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987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05205" y="1769088"/>
            <a:ext cx="5791512" cy="4525963"/>
          </a:xfrm>
        </p:spPr>
        <p:txBody>
          <a:bodyPr>
            <a:noAutofit/>
          </a:bodyPr>
          <a:lstStyle/>
          <a:p>
            <a:pPr mar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документ держит в руках женщина</a:t>
            </a:r>
          </a:p>
          <a:p>
            <a:pPr mar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 плакате</a:t>
            </a:r>
          </a:p>
          <a:p>
            <a:pPr mar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000" b="1" dirty="0" smtClean="0"/>
              <a:t> </a:t>
            </a:r>
            <a:r>
              <a:rPr lang="ru-RU" sz="3800" b="1" dirty="0" smtClean="0">
                <a:ln w="3175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«РОДИНА-МАТЬ ЗОВЁТ!»</a:t>
            </a:r>
            <a:endParaRPr lang="ru-RU" sz="3800" b="1" dirty="0">
              <a:ln w="3175"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307" y="1540900"/>
            <a:ext cx="3280876" cy="4754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 txBox="1">
            <a:spLocks/>
          </p:cNvSpPr>
          <p:nvPr/>
        </p:nvSpPr>
        <p:spPr>
          <a:xfrm>
            <a:off x="4572000" y="110617"/>
            <a:ext cx="4356846" cy="4661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200" b="1" dirty="0">
                <a:latin typeface="Cambria" panose="02040503050406030204" pitchFamily="18" charset="0"/>
              </a:rPr>
              <a:t>2</a:t>
            </a:r>
            <a:r>
              <a:rPr lang="ru-RU" sz="3200" b="1" dirty="0" smtClean="0">
                <a:latin typeface="Cambria" panose="02040503050406030204" pitchFamily="18" charset="0"/>
              </a:rPr>
              <a:t>.5</a:t>
            </a:r>
            <a:r>
              <a:rPr lang="ru-RU" sz="3200" dirty="0" smtClean="0">
                <a:latin typeface="Cambria" panose="02040503050406030204" pitchFamily="18" charset="0"/>
              </a:rPr>
              <a:t>.</a:t>
            </a:r>
            <a:endParaRPr lang="ru-RU" sz="3200" dirty="0">
              <a:latin typeface="Cambria" panose="02040503050406030204" pitchFamily="18" charset="0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0" y="-25963"/>
            <a:ext cx="865187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228184" y="4941168"/>
            <a:ext cx="864096" cy="21602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5704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7937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600170" y="132513"/>
            <a:ext cx="4356846" cy="466165"/>
          </a:xfrm>
        </p:spPr>
        <p:txBody>
          <a:bodyPr>
            <a:normAutofit fontScale="90000"/>
          </a:bodyPr>
          <a:lstStyle/>
          <a:p>
            <a:pPr algn="r"/>
            <a:r>
              <a:rPr lang="ru-RU" sz="3600" b="1" dirty="0" smtClean="0">
                <a:latin typeface="Cambria" panose="02040503050406030204" pitchFamily="18" charset="0"/>
              </a:rPr>
              <a:t>2.4.</a:t>
            </a:r>
            <a:endParaRPr lang="ru-RU" sz="3600" b="1" dirty="0">
              <a:latin typeface="Cambria" panose="0204050305040603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44898" y="1412776"/>
            <a:ext cx="9176198" cy="4416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100" b="1" dirty="0"/>
              <a:t>Когда </a:t>
            </a:r>
            <a:r>
              <a:rPr lang="ru-RU" sz="3100" b="1" dirty="0" smtClean="0"/>
              <a:t>Иосифу </a:t>
            </a:r>
            <a:r>
              <a:rPr lang="ru-RU" sz="3100" b="1" dirty="0"/>
              <a:t>Сталину принесли на утверждение проект нового автомобиля Горьковского автозавода, он остался недоволен и спросил</a:t>
            </a:r>
            <a:r>
              <a:rPr lang="ru-RU" sz="3100" b="1" dirty="0" smtClean="0"/>
              <a:t>:</a:t>
            </a:r>
          </a:p>
          <a:p>
            <a:pPr algn="ctr"/>
            <a:r>
              <a:rPr lang="ru-RU" sz="3100" b="1" dirty="0" smtClean="0"/>
              <a:t> </a:t>
            </a:r>
            <a:r>
              <a:rPr lang="ru-RU" sz="3100" b="1" dirty="0"/>
              <a:t>"А сколько </a:t>
            </a:r>
            <a:r>
              <a:rPr lang="ru-RU" sz="3100" b="1" dirty="0" smtClean="0"/>
              <a:t> стоит?....", </a:t>
            </a:r>
            <a:r>
              <a:rPr lang="ru-RU" sz="3100" b="1" dirty="0"/>
              <a:t>показав, что </a:t>
            </a:r>
            <a:r>
              <a:rPr lang="ru-RU" sz="3100" b="1" u="sng" dirty="0"/>
              <a:t>это не должно продаваться ни под каким названием</a:t>
            </a:r>
            <a:r>
              <a:rPr lang="ru-RU" sz="3100" b="1" dirty="0"/>
              <a:t>, потому что это </a:t>
            </a:r>
            <a:r>
              <a:rPr lang="ru-RU" sz="3100" b="1" u="sng" dirty="0"/>
              <a:t>самое дорогое слово для каждого человека</a:t>
            </a:r>
            <a:r>
              <a:rPr lang="ru-RU" sz="3100" b="1" dirty="0"/>
              <a:t>. </a:t>
            </a:r>
            <a:endParaRPr lang="ru-RU" sz="3100" b="1" dirty="0" smtClean="0"/>
          </a:p>
          <a:p>
            <a:pPr algn="ctr"/>
            <a:r>
              <a:rPr lang="ru-RU" sz="3100" b="1" dirty="0" smtClean="0"/>
              <a:t>После </a:t>
            </a:r>
            <a:r>
              <a:rPr lang="ru-RU" sz="3100" b="1" dirty="0"/>
              <a:t>чего автомобиль переименовали в "Победу</a:t>
            </a:r>
            <a:r>
              <a:rPr lang="ru-RU" sz="3100" b="1" dirty="0" smtClean="0"/>
              <a:t>".</a:t>
            </a:r>
          </a:p>
          <a:p>
            <a:pPr algn="ctr"/>
            <a:r>
              <a:rPr lang="ru-RU" sz="2800" b="1" dirty="0" smtClean="0"/>
              <a:t> </a:t>
            </a:r>
          </a:p>
          <a:p>
            <a:pPr algn="ctr"/>
            <a:r>
              <a:rPr lang="ru-RU" sz="3600" b="1" dirty="0" smtClean="0"/>
              <a:t>Назовите </a:t>
            </a:r>
            <a:r>
              <a:rPr lang="ru-RU" sz="3600" b="1" dirty="0"/>
              <a:t>рабочее название автомобиля.</a:t>
            </a:r>
            <a:endParaRPr lang="ru-RU" sz="3600" b="1" dirty="0" smtClean="0"/>
          </a:p>
        </p:txBody>
      </p:sp>
      <p:sp>
        <p:nvSpPr>
          <p:cNvPr id="82946" name="AutoShape 2" descr="ÐÐ°ÑÑÐ¸Ð½ÐºÐ¸ Ð¿Ð¾ Ð·Ð°Ð¿ÑÐ¾ÑÑ Ð¿Ð¸Ð½Ð³Ð²Ð¸Ð½ ÑÑÐ´Ð¾Ð²Ð¾Ð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948" name="AutoShape 4" descr="ÐÐ°ÑÑÐ¸Ð½ÐºÐ¸ Ð¿Ð¾ Ð·Ð°Ð¿ÑÐ¾ÑÑ Ð¿Ð¸Ð½Ð³Ð²Ð¸Ð½ ÑÑÐ´Ð¾Ð²Ð¾Ð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950" name="AutoShape 6" descr="ÐÐ°ÑÑÐ¸Ð½ÐºÐ¸ Ð¿Ð¾ Ð·Ð°Ð¿ÑÐ¾ÑÑ Ð¿Ð¸Ð½Ð³Ð²Ð¸Ð½ ÑÑÐ´Ð¾Ð²Ð¾Ð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952" name="AutoShape 8" descr="ÐÐ°ÑÑÐ¸Ð½ÐºÐ¸ Ð¿Ð¾ Ð·Ð°Ð¿ÑÐ¾ÑÑ Ð¿Ð¸Ð½Ð³Ð²Ð¸Ð½ ÑÑÐ´Ð¾Ð²Ð¾Ð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954" name="AutoShape 10" descr="ÐÐ°ÑÑÐ¸Ð½ÐºÐ¸ Ð¿Ð¾ Ð·Ð°Ð¿ÑÐ¾ÑÑ Ð¿Ð¸Ð½Ð³Ð²Ð¸Ð½ ÑÑÐ´Ð¾Ð²Ð¾Ð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4994" name="AutoShape 2" descr="https://img.playbuzz.com/image/upload/ar_1.5,c_pad,f_jpg,b_auto/q_auto:good,f_auto,fl_lossy,w_640,c_limit/cdn/cb41b5a5-3afd-413a-8ab5-d02cdaef048e/11d455b0-2dcb-4c97-8004-22ce729804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4996" name="AutoShape 4" descr="https://img.playbuzz.com/image/upload/ar_1.5,c_pad,f_jpg,b_auto/q_auto:good,f_auto,fl_lossy,w_640,c_limit/cdn/cb41b5a5-3afd-413a-8ab5-d02cdaef048e/11d455b0-2dcb-4c97-8004-22ce729804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4998" name="AutoShape 6" descr="https://img.playbuzz.com/image/upload/ar_1.5,c_pad,f_jpg,b_auto/q_auto:good,f_auto,fl_lossy,w_640,c_limit/cdn/cb41b5a5-3afd-413a-8ab5-d02cdaef048e/11d455b0-2dcb-4c97-8004-22ce729804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5000" name="AutoShape 8" descr="ÐÐ°ÑÑÐ¸Ð½ÐºÐ¸ Ð¿Ð¾ Ð·Ð°Ð¿ÑÐ¾ÑÑ Ð»ÑÐ½ÑÐ¸Ðº Ð¸ Ð±Ð°Ð±Ð¾ÑÐº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5002" name="AutoShape 10" descr="ÐÐ°ÑÑÐ¸Ð½ÐºÐ¸ Ð¿Ð¾ Ð·Ð°Ð¿ÑÐ¾ÑÑ Ð»ÑÐ½ÑÐ¸Ðº Ð¸ Ð±Ð°Ð±Ð¾ÑÐº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5004" name="AutoShape 12" descr="ÐÐ°ÑÑÐ¸Ð½ÐºÐ¸ Ð¿Ð¾ Ð·Ð°Ð¿ÑÐ¾ÑÑ Ð»ÑÐ½ÑÐ¸Ðº Ð¸ Ð±Ð°Ð±Ð¾ÑÐº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83" y="1"/>
            <a:ext cx="726001" cy="1314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763807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38174" y="4005064"/>
            <a:ext cx="9420348" cy="1656184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700" b="1" dirty="0" smtClean="0"/>
              <a:t>Этот геометрический орнамент является известной</a:t>
            </a:r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700" b="1" dirty="0" smtClean="0"/>
              <a:t> на весь мир визитной карточкой</a:t>
            </a:r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700" b="1" dirty="0" smtClean="0"/>
              <a:t> «Императорского фарфорового завода» в Петербурге. </a:t>
            </a:r>
          </a:p>
          <a:p>
            <a:pPr marL="0" indent="0" algn="ctr">
              <a:spcBef>
                <a:spcPts val="0"/>
              </a:spcBef>
              <a:buNone/>
              <a:defRPr/>
            </a:pPr>
            <a:endParaRPr lang="ru-RU" sz="2700" b="1" dirty="0" smtClean="0"/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700" b="1" dirty="0" smtClean="0"/>
              <a:t>Что означает по одной из версий этот изящный узор, придуманный ленинградской художницей Анной Яцкевич?</a:t>
            </a:r>
            <a:endParaRPr lang="ru-RU" sz="27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861" t="15934" r="5590"/>
          <a:stretch/>
        </p:blipFill>
        <p:spPr bwMode="auto">
          <a:xfrm>
            <a:off x="1547664" y="178862"/>
            <a:ext cx="5829114" cy="3705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4572000" y="110617"/>
            <a:ext cx="4356846" cy="4661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200" b="1" dirty="0">
                <a:latin typeface="Cambria" panose="02040503050406030204" pitchFamily="18" charset="0"/>
              </a:rPr>
              <a:t>3</a:t>
            </a:r>
            <a:r>
              <a:rPr lang="ru-RU" sz="3200" b="1" dirty="0" smtClean="0">
                <a:latin typeface="Cambria" panose="02040503050406030204" pitchFamily="18" charset="0"/>
              </a:rPr>
              <a:t>.1.</a:t>
            </a:r>
            <a:endParaRPr lang="ru-RU" sz="3200" b="1" dirty="0">
              <a:latin typeface="Cambria" panose="02040503050406030204" pitchFamily="18" charset="0"/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977"/>
            <a:ext cx="865187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8428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201" y="1597830"/>
            <a:ext cx="8929786" cy="4525963"/>
          </a:xfrm>
        </p:spPr>
        <p:txBody>
          <a:bodyPr>
            <a:noAutofit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400" b="1" dirty="0"/>
              <a:t>В блокадном </a:t>
            </a:r>
            <a:r>
              <a:rPr lang="ru-RU" sz="4400" b="1" dirty="0" smtClean="0"/>
              <a:t>Ленинграде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400" b="1" dirty="0" smtClean="0"/>
              <a:t> </a:t>
            </a:r>
            <a:r>
              <a:rPr lang="ru-RU" sz="4400" b="1" dirty="0"/>
              <a:t>она стала «роскошью</a:t>
            </a:r>
            <a:r>
              <a:rPr lang="ru-RU" sz="4400" b="1" dirty="0" smtClean="0"/>
              <a:t>»,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400" b="1" dirty="0" smtClean="0"/>
              <a:t> </a:t>
            </a:r>
            <a:r>
              <a:rPr lang="ru-RU" sz="4400" b="1" dirty="0"/>
              <a:t>а добывали её с большим </a:t>
            </a:r>
            <a:r>
              <a:rPr lang="ru-RU" sz="4400" b="1" dirty="0" smtClean="0"/>
              <a:t>трудом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400" b="1" dirty="0" smtClean="0"/>
              <a:t> </a:t>
            </a:r>
            <a:r>
              <a:rPr lang="ru-RU" sz="4400" b="1" dirty="0"/>
              <a:t>и риском для жизни. </a:t>
            </a:r>
            <a:endParaRPr lang="ru-RU" sz="4400" b="1" dirty="0" smtClean="0"/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sz="4400" b="1" dirty="0" smtClean="0"/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800" b="1" dirty="0" smtClean="0"/>
              <a:t>О </a:t>
            </a:r>
            <a:r>
              <a:rPr lang="ru-RU" sz="4800" b="1" dirty="0"/>
              <a:t>чём идёт речь?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4572000" y="110617"/>
            <a:ext cx="4356846" cy="4661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200" b="1" dirty="0" smtClean="0">
                <a:latin typeface="Cambria" panose="02040503050406030204" pitchFamily="18" charset="0"/>
              </a:rPr>
              <a:t>3.2.</a:t>
            </a:r>
            <a:endParaRPr lang="ru-RU" sz="3200" b="1" dirty="0">
              <a:latin typeface="Cambria" panose="02040503050406030204" pitchFamily="18" charset="0"/>
            </a:endParaRP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967"/>
            <a:ext cx="865187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1370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7569" y="1667406"/>
            <a:ext cx="9144000" cy="2664296"/>
          </a:xfrm>
        </p:spPr>
        <p:txBody>
          <a:bodyPr>
            <a:normAutofit fontScale="77500" lnSpcReduction="20000"/>
          </a:bodyPr>
          <a:lstStyle/>
          <a:p>
            <a:pPr marL="0" lvl="0" indent="0" algn="ctr">
              <a:buNone/>
            </a:pPr>
            <a:r>
              <a:rPr lang="ru-RU" sz="5200" b="1" spc="160" dirty="0" smtClean="0"/>
              <a:t>Его называли</a:t>
            </a:r>
          </a:p>
          <a:p>
            <a:pPr marL="0" lvl="0" indent="0" algn="ctr">
              <a:buNone/>
            </a:pPr>
            <a:r>
              <a:rPr lang="ru-RU" sz="5200" b="1" spc="160" dirty="0" smtClean="0"/>
              <a:t> </a:t>
            </a:r>
            <a:r>
              <a:rPr lang="ru-RU" sz="5200" b="1" i="1" spc="160" dirty="0" smtClean="0"/>
              <a:t>«пульс </a:t>
            </a:r>
            <a:r>
              <a:rPr lang="ru-RU" sz="5200" b="1" i="1" spc="160" dirty="0" err="1" smtClean="0"/>
              <a:t>Ленингада</a:t>
            </a:r>
            <a:r>
              <a:rPr lang="ru-RU" sz="5200" b="1" i="1" spc="160" dirty="0" smtClean="0"/>
              <a:t>».</a:t>
            </a:r>
          </a:p>
          <a:p>
            <a:pPr marL="0" lvl="0" indent="0" algn="ctr">
              <a:lnSpc>
                <a:spcPct val="120000"/>
              </a:lnSpc>
              <a:buNone/>
            </a:pPr>
            <a:r>
              <a:rPr lang="ru-RU" sz="5200" b="1" spc="160" dirty="0" smtClean="0"/>
              <a:t> Он </a:t>
            </a:r>
            <a:r>
              <a:rPr lang="ru-RU" sz="5200" b="1" spc="160" dirty="0"/>
              <a:t>навсегда стал печальным символом блокадного Ленинграда</a:t>
            </a:r>
          </a:p>
          <a:p>
            <a:pPr algn="ctr">
              <a:lnSpc>
                <a:spcPct val="120000"/>
              </a:lnSpc>
            </a:pPr>
            <a:endParaRPr lang="ru-RU" dirty="0"/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ru-RU" b="1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4572000" y="110617"/>
            <a:ext cx="4356846" cy="4661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200" b="1" dirty="0" smtClean="0">
                <a:latin typeface="Cambria" panose="02040503050406030204" pitchFamily="18" charset="0"/>
              </a:rPr>
              <a:t>3.3.</a:t>
            </a:r>
            <a:endParaRPr lang="ru-RU" sz="3200" b="1" dirty="0">
              <a:latin typeface="Cambria" panose="0204050305040603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95736" y="4293096"/>
            <a:ext cx="4752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4800" b="1" dirty="0"/>
              <a:t>О </a:t>
            </a:r>
            <a:r>
              <a:rPr lang="ru-RU" sz="4800" b="1" dirty="0" smtClean="0"/>
              <a:t>чём </a:t>
            </a:r>
            <a:r>
              <a:rPr lang="ru-RU" sz="4800" b="1" dirty="0"/>
              <a:t>речь?</a:t>
            </a: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8" y="100543"/>
            <a:ext cx="865187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3670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 txBox="1">
            <a:spLocks/>
          </p:cNvSpPr>
          <p:nvPr/>
        </p:nvSpPr>
        <p:spPr>
          <a:xfrm>
            <a:off x="7380312" y="143935"/>
            <a:ext cx="1404518" cy="4661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200" b="1" dirty="0" smtClean="0">
                <a:latin typeface="Cambria" panose="02040503050406030204" pitchFamily="18" charset="0"/>
              </a:rPr>
              <a:t>3.4.</a:t>
            </a:r>
            <a:endParaRPr lang="ru-RU" sz="3200" b="1" dirty="0">
              <a:latin typeface="Cambria" panose="020405030504060302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9136"/>
          <a:stretch/>
        </p:blipFill>
        <p:spPr bwMode="auto">
          <a:xfrm>
            <a:off x="1547664" y="3307571"/>
            <a:ext cx="6216810" cy="3399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95722" y="670551"/>
            <a:ext cx="732069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Во время бомбардировок жители Ленинграда спасали исторические здания и архитектурные сооружения.</a:t>
            </a:r>
          </a:p>
          <a:p>
            <a:pPr algn="ctr"/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940826" y="2492896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Что скрыто на фото?</a:t>
            </a:r>
            <a:endParaRPr lang="ru-RU" sz="3600" b="1" dirty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2" y="134740"/>
            <a:ext cx="865187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9171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972" y="1700808"/>
            <a:ext cx="8867328" cy="2232248"/>
          </a:xfrm>
        </p:spPr>
        <p:txBody>
          <a:bodyPr>
            <a:no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ru-RU" sz="4000" b="1" dirty="0"/>
              <a:t>Какую военную </a:t>
            </a:r>
            <a:r>
              <a:rPr lang="ru-RU" sz="4000" b="1" dirty="0" smtClean="0"/>
              <a:t>операцию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4000" b="1" dirty="0" smtClean="0"/>
              <a:t> немецко-фашистское командование </a:t>
            </a:r>
            <a:r>
              <a:rPr lang="ru-RU" sz="4000" b="1" dirty="0"/>
              <a:t>называло операцией «Тайфун</a:t>
            </a:r>
            <a:r>
              <a:rPr lang="ru-RU" sz="4000" b="1" dirty="0" smtClean="0"/>
              <a:t>»?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4572000" y="110617"/>
            <a:ext cx="4356846" cy="4661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200" b="1" dirty="0" smtClean="0">
                <a:latin typeface="Cambria" panose="02040503050406030204" pitchFamily="18" charset="0"/>
              </a:rPr>
              <a:t>4.1.</a:t>
            </a:r>
            <a:endParaRPr lang="ru-RU" sz="3200" b="1" dirty="0"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7" y="4437112"/>
            <a:ext cx="7117437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3600" b="1" dirty="0" smtClean="0"/>
              <a:t>А</a:t>
            </a:r>
            <a:r>
              <a:rPr lang="ru-RU" sz="3600" b="1" dirty="0"/>
              <a:t>. Наступление на </a:t>
            </a:r>
            <a:r>
              <a:rPr lang="ru-RU" sz="3600" b="1" dirty="0" smtClean="0"/>
              <a:t>Москву</a:t>
            </a:r>
          </a:p>
          <a:p>
            <a:pPr>
              <a:lnSpc>
                <a:spcPct val="120000"/>
              </a:lnSpc>
            </a:pPr>
            <a:r>
              <a:rPr lang="ru-RU" sz="3600" b="1" dirty="0" smtClean="0"/>
              <a:t>Б</a:t>
            </a:r>
            <a:r>
              <a:rPr lang="ru-RU" sz="3600" b="1" dirty="0"/>
              <a:t>. Штурм Брестской </a:t>
            </a:r>
            <a:r>
              <a:rPr lang="ru-RU" sz="3600" b="1" dirty="0" smtClean="0"/>
              <a:t>крепости                                                      </a:t>
            </a:r>
            <a:endParaRPr lang="ru-RU" sz="3600" dirty="0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391"/>
            <a:ext cx="865187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5497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7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0908"/>
            <a:ext cx="8229600" cy="1656184"/>
          </a:xfrm>
        </p:spPr>
        <p:txBody>
          <a:bodyPr>
            <a:normAutofit fontScale="90000"/>
          </a:bodyPr>
          <a:lstStyle/>
          <a:p>
            <a:r>
              <a:rPr lang="ru-RU" sz="4700" b="1" dirty="0"/>
              <a:t>Как называлась операция советских войск по </a:t>
            </a:r>
            <a:r>
              <a:rPr lang="ru-RU" sz="4700" b="1" dirty="0" smtClean="0"/>
              <a:t>прорыву</a:t>
            </a:r>
            <a:br>
              <a:rPr lang="ru-RU" sz="4700" b="1" dirty="0" smtClean="0"/>
            </a:br>
            <a:r>
              <a:rPr lang="ru-RU" sz="4700" b="1" dirty="0" smtClean="0"/>
              <a:t> блокады </a:t>
            </a:r>
            <a:r>
              <a:rPr lang="ru-RU" sz="4700" b="1" dirty="0" err="1" smtClean="0"/>
              <a:t>Лениграда</a:t>
            </a:r>
            <a:r>
              <a:rPr lang="ru-RU" sz="4700" b="1" dirty="0" smtClean="0"/>
              <a:t>? </a:t>
            </a:r>
            <a:br>
              <a:rPr lang="ru-RU" sz="4700" b="1" dirty="0" smtClean="0"/>
            </a:br>
            <a:r>
              <a:rPr lang="ru-RU" sz="4700" b="1" dirty="0" smtClean="0"/>
              <a:t/>
            </a:r>
            <a:br>
              <a:rPr lang="ru-RU" sz="4700" b="1" dirty="0" smtClean="0"/>
            </a:br>
            <a:r>
              <a:rPr lang="ru-RU" sz="4900" b="1" dirty="0" smtClean="0"/>
              <a:t>А.</a:t>
            </a:r>
            <a:r>
              <a:rPr lang="ru-RU" sz="4900" b="1" dirty="0"/>
              <a:t> «</a:t>
            </a:r>
            <a:r>
              <a:rPr lang="ru-RU" sz="4900" b="1" dirty="0" smtClean="0"/>
              <a:t>Багратион»       Б. «Искра»</a:t>
            </a:r>
            <a:endParaRPr lang="ru-RU" sz="49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999656" y="0"/>
            <a:ext cx="8402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600" b="1" dirty="0" smtClean="0">
                <a:latin typeface="Cambria" panose="02040503050406030204" pitchFamily="18" charset="0"/>
              </a:rPr>
              <a:t>4.2</a:t>
            </a:r>
            <a:endParaRPr lang="ru-RU" sz="3600" b="1" dirty="0">
              <a:latin typeface="Cambria" panose="02040503050406030204" pitchFamily="18" charset="0"/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8552"/>
            <a:ext cx="865187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6675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543047" y="116632"/>
            <a:ext cx="4356846" cy="466165"/>
          </a:xfrm>
        </p:spPr>
        <p:txBody>
          <a:bodyPr>
            <a:normAutofit fontScale="90000"/>
          </a:bodyPr>
          <a:lstStyle/>
          <a:p>
            <a:pPr algn="r"/>
            <a:r>
              <a:rPr lang="ru-RU" sz="3600" b="1" dirty="0" smtClean="0">
                <a:latin typeface="Cambria" panose="02040503050406030204" pitchFamily="18" charset="0"/>
              </a:rPr>
              <a:t>4.3.</a:t>
            </a:r>
            <a:endParaRPr lang="ru-RU" sz="3600" b="1" dirty="0">
              <a:latin typeface="Cambria" panose="0204050305040603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844824"/>
            <a:ext cx="799288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/>
              <a:t>Сожжённая вместе с жителями белорусская деревня в 1943 году, ставшая символом зверства немецкой армии:</a:t>
            </a:r>
          </a:p>
          <a:p>
            <a:pPr algn="ctr"/>
            <a:endParaRPr lang="ru-RU" sz="44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1247314" y="4937978"/>
            <a:ext cx="7128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А.  </a:t>
            </a:r>
            <a:r>
              <a:rPr lang="ru-RU" sz="4400" b="1" dirty="0" smtClean="0"/>
              <a:t>Хатынь </a:t>
            </a:r>
            <a:r>
              <a:rPr lang="ru-RU" sz="4400" b="1" dirty="0"/>
              <a:t> </a:t>
            </a:r>
            <a:r>
              <a:rPr lang="ru-RU" sz="4400" b="1" dirty="0" smtClean="0"/>
              <a:t>     Б. Малиновка</a:t>
            </a:r>
            <a:endParaRPr lang="ru-RU" sz="4400" b="1" dirty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865187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506289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959" y="2852936"/>
            <a:ext cx="3637249" cy="3714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4584328" y="89644"/>
            <a:ext cx="4356846" cy="466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600" b="1" dirty="0" smtClean="0">
                <a:latin typeface="Cambria" panose="02040503050406030204" pitchFamily="18" charset="0"/>
              </a:rPr>
              <a:t>5.1.</a:t>
            </a:r>
            <a:endParaRPr lang="ru-RU" sz="3600" b="1" dirty="0">
              <a:latin typeface="Cambria" panose="0204050305040603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2308" y="908720"/>
            <a:ext cx="89289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Образ солдата, созданный в одноимённой	поэме Александра Твардовского, ставший народным?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0422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774454" y="7937"/>
            <a:ext cx="4356846" cy="466165"/>
          </a:xfrm>
        </p:spPr>
        <p:txBody>
          <a:bodyPr>
            <a:noAutofit/>
          </a:bodyPr>
          <a:lstStyle/>
          <a:p>
            <a:pPr algn="r"/>
            <a:r>
              <a:rPr lang="ru-RU" sz="3200" b="1" dirty="0" smtClean="0">
                <a:latin typeface="Cambria" panose="02040503050406030204" pitchFamily="18" charset="0"/>
              </a:rPr>
              <a:t>1.1.</a:t>
            </a:r>
            <a:endParaRPr lang="ru-RU" sz="3200" b="1" dirty="0">
              <a:latin typeface="Cambria" panose="0204050305040603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1787" y="741607"/>
            <a:ext cx="852502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С</a:t>
            </a:r>
            <a:r>
              <a:rPr lang="ru-RU" sz="3200" b="1" dirty="0" smtClean="0"/>
              <a:t>воим </a:t>
            </a:r>
            <a:r>
              <a:rPr lang="ru-RU" sz="3200" b="1" dirty="0"/>
              <a:t>главным врагом в СССР лидер нацистов считал не Сталина, а </a:t>
            </a:r>
            <a:r>
              <a:rPr lang="ru-RU" sz="3200" b="1" dirty="0" smtClean="0"/>
              <a:t>ЕГО. </a:t>
            </a:r>
            <a:r>
              <a:rPr lang="ru-RU" sz="3200" b="1" dirty="0"/>
              <a:t>За </a:t>
            </a:r>
            <a:r>
              <a:rPr lang="ru-RU" sz="3200" b="1" dirty="0" smtClean="0"/>
              <a:t>ЕГО голову Гитлер </a:t>
            </a:r>
            <a:r>
              <a:rPr lang="ru-RU" sz="3200" b="1" dirty="0"/>
              <a:t>предложил 250 тысяч марок. В связи с этим советские власти самым тщательным образом охраняли </a:t>
            </a:r>
            <a:r>
              <a:rPr lang="ru-RU" sz="3200" b="1" dirty="0" smtClean="0"/>
              <a:t>ЕГО, </a:t>
            </a:r>
            <a:r>
              <a:rPr lang="ru-RU" sz="3200" b="1" dirty="0"/>
              <a:t>дезинформируя прессу о его внешности</a:t>
            </a:r>
            <a:r>
              <a:rPr lang="ru-RU" sz="3200" b="1" dirty="0" smtClean="0"/>
              <a:t>.</a:t>
            </a:r>
          </a:p>
          <a:p>
            <a:pPr algn="ctr"/>
            <a:r>
              <a:rPr lang="ru-RU" sz="3200" b="1" dirty="0" smtClean="0"/>
              <a:t>О ком идет речь?</a:t>
            </a:r>
            <a:endParaRPr lang="ru-RU" sz="3200" b="1" dirty="0"/>
          </a:p>
        </p:txBody>
      </p:sp>
      <p:sp>
        <p:nvSpPr>
          <p:cNvPr id="82946" name="AutoShape 2" descr="ÐÐ°ÑÑÐ¸Ð½ÐºÐ¸ Ð¿Ð¾ Ð·Ð°Ð¿ÑÐ¾ÑÑ Ð¿Ð¸Ð½Ð³Ð²Ð¸Ð½ ÑÑÐ´Ð¾Ð²Ð¾Ð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948" name="AutoShape 4" descr="ÐÐ°ÑÑÐ¸Ð½ÐºÐ¸ Ð¿Ð¾ Ð·Ð°Ð¿ÑÐ¾ÑÑ Ð¿Ð¸Ð½Ð³Ð²Ð¸Ð½ ÑÑÐ´Ð¾Ð²Ð¾Ð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950" name="AutoShape 6" descr="ÐÐ°ÑÑÐ¸Ð½ÐºÐ¸ Ð¿Ð¾ Ð·Ð°Ð¿ÑÐ¾ÑÑ Ð¿Ð¸Ð½Ð³Ð²Ð¸Ð½ ÑÑÐ´Ð¾Ð²Ð¾Ð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952" name="AutoShape 8" descr="ÐÐ°ÑÑÐ¸Ð½ÐºÐ¸ Ð¿Ð¾ Ð·Ð°Ð¿ÑÐ¾ÑÑ Ð¿Ð¸Ð½Ð³Ð²Ð¸Ð½ ÑÑÐ´Ð¾Ð²Ð¾Ð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954" name="AutoShape 10" descr="ÐÐ°ÑÑÐ¸Ð½ÐºÐ¸ Ð¿Ð¾ Ð·Ð°Ð¿ÑÐ¾ÑÑ Ð¿Ð¸Ð½Ð³Ð²Ð¸Ð½ ÑÑÐ´Ð¾Ð²Ð¾Ð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4994" name="AutoShape 2" descr="https://img.playbuzz.com/image/upload/ar_1.5,c_pad,f_jpg,b_auto/q_auto:good,f_auto,fl_lossy,w_640,c_limit/cdn/cb41b5a5-3afd-413a-8ab5-d02cdaef048e/11d455b0-2dcb-4c97-8004-22ce729804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4996" name="AutoShape 4" descr="https://img.playbuzz.com/image/upload/ar_1.5,c_pad,f_jpg,b_auto/q_auto:good,f_auto,fl_lossy,w_640,c_limit/cdn/cb41b5a5-3afd-413a-8ab5-d02cdaef048e/11d455b0-2dcb-4c97-8004-22ce729804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4998" name="AutoShape 6" descr="https://img.playbuzz.com/image/upload/ar_1.5,c_pad,f_jpg,b_auto/q_auto:good,f_auto,fl_lossy,w_640,c_limit/cdn/cb41b5a5-3afd-413a-8ab5-d02cdaef048e/11d455b0-2dcb-4c97-8004-22ce7298049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5000" name="AutoShape 8" descr="ÐÐ°ÑÑÐ¸Ð½ÐºÐ¸ Ð¿Ð¾ Ð·Ð°Ð¿ÑÐ¾ÑÑ Ð»ÑÐ½ÑÐ¸Ðº Ð¸ Ð±Ð°Ð±Ð¾ÑÐº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5002" name="AutoShape 10" descr="ÐÐ°ÑÑÐ¸Ð½ÐºÐ¸ Ð¿Ð¾ Ð·Ð°Ð¿ÑÐ¾ÑÑ Ð»ÑÐ½ÑÐ¸Ðº Ð¸ Ð±Ð°Ð±Ð¾ÑÐº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5004" name="AutoShape 12" descr="ÐÐ°ÑÑÐ¸Ð½ÐºÐ¸ Ð¿Ð¾ Ð·Ð°Ð¿ÑÐ¾ÑÑ Ð»ÑÐ½ÑÐ¸Ðº Ð¸ Ð±Ð°Ð±Ð¾ÑÐº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12574" y="4421508"/>
            <a:ext cx="440804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А. Лаврентий Берия</a:t>
            </a:r>
          </a:p>
          <a:p>
            <a:r>
              <a:rPr lang="ru-RU" sz="3600" b="1" dirty="0" smtClean="0"/>
              <a:t>Б. Юрий Левитан</a:t>
            </a:r>
            <a:endParaRPr lang="ru-RU" sz="3600" b="1" dirty="0"/>
          </a:p>
          <a:p>
            <a:r>
              <a:rPr lang="ru-RU" sz="3600" b="1" dirty="0"/>
              <a:t>В</a:t>
            </a:r>
            <a:r>
              <a:rPr lang="ru-RU" sz="3600" b="1" dirty="0" smtClean="0"/>
              <a:t>. Рихард Зорге</a:t>
            </a:r>
          </a:p>
          <a:p>
            <a:pPr algn="ctr"/>
            <a:r>
              <a:rPr lang="ru-RU" sz="3600" b="1" dirty="0" smtClean="0"/>
              <a:t>                </a:t>
            </a:r>
            <a:endParaRPr lang="ru-R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555"/>
          <a:stretch/>
        </p:blipFill>
        <p:spPr bwMode="auto">
          <a:xfrm>
            <a:off x="5148064" y="4421508"/>
            <a:ext cx="3569828" cy="221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64116524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 txBox="1">
            <a:spLocks/>
          </p:cNvSpPr>
          <p:nvPr/>
        </p:nvSpPr>
        <p:spPr>
          <a:xfrm>
            <a:off x="8027514" y="116632"/>
            <a:ext cx="1116486" cy="466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600" b="1" dirty="0" smtClean="0">
                <a:latin typeface="Cambria" panose="02040503050406030204" pitchFamily="18" charset="0"/>
              </a:rPr>
              <a:t>5.2.</a:t>
            </a:r>
            <a:endParaRPr lang="ru-RU" sz="3600" b="1" dirty="0"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62" y="2521789"/>
            <a:ext cx="8016795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6394" y="582797"/>
            <a:ext cx="90013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Продолжите название картины</a:t>
            </a:r>
          </a:p>
          <a:p>
            <a:pPr algn="ctr"/>
            <a:r>
              <a:rPr lang="ru-RU" sz="4000" b="1" dirty="0" smtClean="0"/>
              <a:t> Александра Дейнека</a:t>
            </a:r>
          </a:p>
          <a:p>
            <a:pPr algn="ctr"/>
            <a:r>
              <a:rPr lang="ru-RU" sz="4000" b="1" dirty="0" smtClean="0"/>
              <a:t>  "Оборона…."</a:t>
            </a:r>
            <a:endParaRPr lang="ru-RU" sz="4000" b="1" dirty="0"/>
          </a:p>
        </p:txBody>
      </p:sp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7" y="44185"/>
            <a:ext cx="808087" cy="1463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65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5091" y="2420888"/>
            <a:ext cx="5864519" cy="28083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smtClean="0"/>
              <a:t>Это произведение стало символом любви, верности, преданности и веры</a:t>
            </a:r>
          </a:p>
          <a:p>
            <a:pPr marL="0" indent="0" algn="ctr">
              <a:buNone/>
            </a:pPr>
            <a:r>
              <a:rPr lang="ru-RU" sz="3600" b="1" dirty="0" smtClean="0"/>
              <a:t> в долгожданное возвращение домой.</a:t>
            </a:r>
          </a:p>
        </p:txBody>
      </p:sp>
      <p:sp>
        <p:nvSpPr>
          <p:cNvPr id="5" name="Заголовок 3"/>
          <p:cNvSpPr txBox="1">
            <a:spLocks noGrp="1"/>
          </p:cNvSpPr>
          <p:nvPr>
            <p:ph type="title"/>
          </p:nvPr>
        </p:nvSpPr>
        <p:spPr>
          <a:xfrm>
            <a:off x="8063880" y="-171400"/>
            <a:ext cx="108012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200" b="1" dirty="0" smtClean="0">
                <a:latin typeface="Cambria" panose="02040503050406030204" pitchFamily="18" charset="0"/>
              </a:rPr>
              <a:t>5.3.</a:t>
            </a:r>
            <a:endParaRPr lang="ru-RU" sz="3200" b="1" dirty="0">
              <a:latin typeface="Cambria" panose="020405030504060302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146" t="7640" r="7143"/>
          <a:stretch/>
        </p:blipFill>
        <p:spPr bwMode="auto">
          <a:xfrm>
            <a:off x="5868144" y="2492896"/>
            <a:ext cx="2921768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67" y="26503"/>
            <a:ext cx="865187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2986" y="5908915"/>
            <a:ext cx="93610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Назовите автора и название </a:t>
            </a:r>
            <a:r>
              <a:rPr lang="ru-RU" sz="3200" b="1" dirty="0"/>
              <a:t>этого произведения.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259632" y="857189"/>
            <a:ext cx="79928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В </a:t>
            </a:r>
            <a:r>
              <a:rPr lang="ru-RU" sz="3600" b="1" dirty="0"/>
              <a:t>36 строках этого стихотворения слово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«жди» </a:t>
            </a:r>
            <a:r>
              <a:rPr lang="ru-RU" sz="3600" b="1" dirty="0"/>
              <a:t>повторяется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 раз.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0344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52320" y="-243408"/>
            <a:ext cx="2399060" cy="1143000"/>
          </a:xfrm>
        </p:spPr>
        <p:txBody>
          <a:bodyPr/>
          <a:lstStyle/>
          <a:p>
            <a:r>
              <a:rPr lang="ru-RU" b="1" dirty="0"/>
              <a:t>6</a:t>
            </a:r>
            <a:r>
              <a:rPr lang="ru-RU" b="1" dirty="0" smtClean="0"/>
              <a:t>.1.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62880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4400" b="1" dirty="0"/>
              <a:t>Как звали овчарку – единственную собаку, награждённую во время Великой Отечественной войны медалью «За боевые заслуги»?</a:t>
            </a: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9128"/>
            <a:ext cx="1401011" cy="2549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969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0312" y="-243408"/>
            <a:ext cx="2304256" cy="1143000"/>
          </a:xfrm>
        </p:spPr>
        <p:txBody>
          <a:bodyPr/>
          <a:lstStyle/>
          <a:p>
            <a:r>
              <a:rPr lang="ru-RU" b="1" dirty="0"/>
              <a:t>6</a:t>
            </a:r>
            <a:r>
              <a:rPr lang="ru-RU" b="1" dirty="0" smtClean="0"/>
              <a:t>.2.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722" y="1484784"/>
            <a:ext cx="8929278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dirty="0"/>
              <a:t>Способность видеть предметы, замытые на дне, сделала из </a:t>
            </a:r>
            <a:r>
              <a:rPr lang="ru-RU" sz="4000" b="1" dirty="0" smtClean="0"/>
              <a:t>них отличных </a:t>
            </a:r>
            <a:r>
              <a:rPr lang="ru-RU" sz="4000" b="1" dirty="0" smtClean="0"/>
              <a:t>подводных саперов.</a:t>
            </a:r>
          </a:p>
          <a:p>
            <a:pPr marL="0" indent="0" algn="ctr">
              <a:buNone/>
            </a:pPr>
            <a:r>
              <a:rPr lang="ru-RU" sz="4000" b="1" dirty="0" smtClean="0"/>
              <a:t> </a:t>
            </a:r>
            <a:r>
              <a:rPr lang="ru-RU" sz="4000" b="1" dirty="0"/>
              <a:t>В</a:t>
            </a:r>
            <a:r>
              <a:rPr lang="ru-RU" sz="4000" b="1" dirty="0" smtClean="0"/>
              <a:t> </a:t>
            </a:r>
            <a:r>
              <a:rPr lang="ru-RU" sz="4000" b="1" dirty="0"/>
              <a:t>считанные часы </a:t>
            </a:r>
            <a:r>
              <a:rPr lang="ru-RU" sz="4000" b="1" dirty="0" smtClean="0"/>
              <a:t>они обнаруживали мины и </a:t>
            </a:r>
            <a:r>
              <a:rPr lang="ru-RU" sz="4000" b="1" dirty="0"/>
              <a:t>оставляли на поверхности </a:t>
            </a:r>
            <a:r>
              <a:rPr lang="ru-RU" sz="4000" b="1" dirty="0" smtClean="0"/>
              <a:t>буи. </a:t>
            </a:r>
          </a:p>
          <a:p>
            <a:pPr marL="0" indent="0" algn="ctr">
              <a:buNone/>
            </a:pPr>
            <a:r>
              <a:rPr lang="ru-RU" sz="4400" b="1" dirty="0" smtClean="0"/>
              <a:t>Назовите это животное.</a:t>
            </a:r>
            <a:endParaRPr lang="ru-RU" sz="4400" b="1" dirty="0"/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2" y="0"/>
            <a:ext cx="740606" cy="134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2694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64288" y="-171400"/>
            <a:ext cx="2880320" cy="1143000"/>
          </a:xfrm>
        </p:spPr>
        <p:txBody>
          <a:bodyPr/>
          <a:lstStyle/>
          <a:p>
            <a:r>
              <a:rPr lang="ru-RU" b="1" dirty="0"/>
              <a:t>6</a:t>
            </a:r>
            <a:r>
              <a:rPr lang="ru-RU" b="1" dirty="0" smtClean="0"/>
              <a:t>.3.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6406" y="1566863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/>
              <a:t>Этих выносливых животных </a:t>
            </a:r>
            <a:r>
              <a:rPr lang="ru-RU" b="1" dirty="0"/>
              <a:t>использовали для перевозки миномётов и всяческих боеприпасов, а так же для доставки раненых советских бойцов в тыл. </a:t>
            </a: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В 1945г. году эти четвероногие солдаты по кличке </a:t>
            </a:r>
            <a:r>
              <a:rPr lang="ru-RU" b="1" dirty="0"/>
              <a:t>Яшка</a:t>
            </a:r>
            <a:r>
              <a:rPr lang="ru-RU" b="1" dirty="0" smtClean="0"/>
              <a:t>, Машка и Мишка  </a:t>
            </a:r>
          </a:p>
          <a:p>
            <a:pPr marL="0" indent="0" algn="ctr">
              <a:buNone/>
            </a:pPr>
            <a:r>
              <a:rPr lang="ru-RU" b="1" dirty="0" smtClean="0"/>
              <a:t>дошли </a:t>
            </a:r>
            <a:r>
              <a:rPr lang="ru-RU" b="1" dirty="0"/>
              <a:t>до </a:t>
            </a:r>
            <a:r>
              <a:rPr lang="ru-RU" b="1" dirty="0" smtClean="0"/>
              <a:t>Берлина.</a:t>
            </a:r>
          </a:p>
          <a:p>
            <a:pPr marL="0" indent="0" algn="ctr">
              <a:buNone/>
            </a:pPr>
            <a:r>
              <a:rPr lang="ru-RU" sz="4400" b="1" dirty="0" smtClean="0"/>
              <a:t>Назовите это животное.  </a:t>
            </a:r>
            <a:endParaRPr lang="ru-RU" sz="4400" b="1" dirty="0"/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65187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2247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0312" y="-171400"/>
            <a:ext cx="2160240" cy="1143000"/>
          </a:xfrm>
        </p:spPr>
        <p:txBody>
          <a:bodyPr/>
          <a:lstStyle/>
          <a:p>
            <a:r>
              <a:rPr lang="ru-RU" b="1" dirty="0"/>
              <a:t>6</a:t>
            </a:r>
            <a:r>
              <a:rPr lang="ru-RU" b="1" dirty="0" smtClean="0"/>
              <a:t>.4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/>
              <a:t>Их доставляли </a:t>
            </a:r>
            <a:r>
              <a:rPr lang="ru-RU" b="1" dirty="0"/>
              <a:t>тихоходными </a:t>
            </a:r>
            <a:r>
              <a:rPr lang="ru-RU" b="1" dirty="0" smtClean="0"/>
              <a:t>самолетами,</a:t>
            </a:r>
          </a:p>
          <a:p>
            <a:pPr marL="0" indent="0" algn="ctr">
              <a:buNone/>
            </a:pPr>
            <a:r>
              <a:rPr lang="ru-RU" b="1" dirty="0" smtClean="0"/>
              <a:t> а прятались они </a:t>
            </a:r>
            <a:r>
              <a:rPr lang="ru-RU" b="1" dirty="0"/>
              <a:t>в немецких </a:t>
            </a:r>
            <a:r>
              <a:rPr lang="ru-RU" b="1" dirty="0" smtClean="0"/>
              <a:t>танках. </a:t>
            </a:r>
          </a:p>
          <a:p>
            <a:pPr marL="0" indent="0" algn="ctr">
              <a:buNone/>
            </a:pPr>
            <a:r>
              <a:rPr lang="ru-RU" b="1" dirty="0" smtClean="0"/>
              <a:t>Результат </a:t>
            </a:r>
            <a:r>
              <a:rPr lang="ru-RU" b="1" dirty="0"/>
              <a:t>диверсии был впечатлительным - перед началом одной из важных битв, большая часть тяжелой техники одной из немецких дивизий не смогла принять участия. </a:t>
            </a:r>
            <a:endParaRPr lang="ru-RU" b="1" dirty="0" smtClean="0"/>
          </a:p>
          <a:p>
            <a:pPr marL="0" indent="0" algn="ctr">
              <a:buNone/>
            </a:pPr>
            <a:r>
              <a:rPr lang="ru-RU" sz="4000" b="1" dirty="0" smtClean="0"/>
              <a:t>Назовите это животное?</a:t>
            </a:r>
            <a:endParaRPr lang="ru-RU" sz="4000" b="1" dirty="0"/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34" y="16903"/>
            <a:ext cx="865187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5929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 smtClean="0"/>
              <a:t>Парадом на Красной площади 24 </a:t>
            </a:r>
            <a:r>
              <a:rPr lang="ru-RU" sz="2800" b="1" dirty="0"/>
              <a:t>июня 1945 </a:t>
            </a:r>
            <a:r>
              <a:rPr lang="ru-RU" sz="2800" b="1" dirty="0" smtClean="0"/>
              <a:t>года</a:t>
            </a:r>
          </a:p>
          <a:p>
            <a:pPr marL="0" indent="0">
              <a:buNone/>
            </a:pPr>
            <a:endParaRPr lang="ru-RU" sz="2800" b="1" dirty="0" smtClean="0"/>
          </a:p>
          <a:p>
            <a:pPr marL="0" indent="0" algn="just">
              <a:buNone/>
            </a:pPr>
            <a:r>
              <a:rPr lang="ru-RU" sz="2800" b="1" dirty="0" smtClean="0"/>
              <a:t>А. Командовал Георгий Жуков, </a:t>
            </a:r>
            <a:r>
              <a:rPr lang="ru-RU" sz="2800" b="1" dirty="0"/>
              <a:t>а принимал Константин </a:t>
            </a:r>
            <a:r>
              <a:rPr lang="ru-RU" sz="2800" b="1" dirty="0" smtClean="0"/>
              <a:t>Рокоссовский</a:t>
            </a:r>
          </a:p>
          <a:p>
            <a:pPr marL="0" indent="0" algn="just">
              <a:buNone/>
            </a:pPr>
            <a:r>
              <a:rPr lang="ru-RU" sz="2800" b="1" dirty="0" smtClean="0"/>
              <a:t>Б. Командовал </a:t>
            </a:r>
            <a:r>
              <a:rPr lang="ru-RU" sz="2800" b="1" dirty="0"/>
              <a:t>Константин Рокоссовский, а принимал Парад Георгий Жуков</a:t>
            </a:r>
          </a:p>
          <a:p>
            <a:pPr marL="0" indent="0" algn="just">
              <a:buNone/>
            </a:pPr>
            <a:r>
              <a:rPr lang="ru-RU" sz="2800" b="1" dirty="0" smtClean="0"/>
              <a:t>В. Командовал Александр Василевский, </a:t>
            </a:r>
            <a:r>
              <a:rPr lang="ru-RU" sz="2800" b="1" dirty="0"/>
              <a:t>а принимал Парад Георгий </a:t>
            </a:r>
            <a:r>
              <a:rPr lang="ru-RU" sz="2800" b="1" dirty="0" smtClean="0"/>
              <a:t>Жуков</a:t>
            </a:r>
          </a:p>
          <a:p>
            <a:pPr marL="0" indent="0" algn="just">
              <a:buNone/>
            </a:pPr>
            <a:r>
              <a:rPr lang="ru-RU" sz="2800" b="1" dirty="0" smtClean="0"/>
              <a:t>Г.</a:t>
            </a:r>
            <a:r>
              <a:rPr lang="ru-RU" sz="2800" b="1" dirty="0"/>
              <a:t> </a:t>
            </a:r>
            <a:r>
              <a:rPr lang="ru-RU" sz="2800" b="1" dirty="0" smtClean="0"/>
              <a:t> Командовал </a:t>
            </a:r>
            <a:r>
              <a:rPr lang="ru-RU" sz="2800" b="1" dirty="0"/>
              <a:t>Георгий </a:t>
            </a:r>
            <a:r>
              <a:rPr lang="ru-RU" sz="2800" b="1" dirty="0" smtClean="0"/>
              <a:t>Жуков, </a:t>
            </a:r>
            <a:r>
              <a:rPr lang="ru-RU" sz="2800" b="1" dirty="0"/>
              <a:t>а принимал </a:t>
            </a:r>
            <a:r>
              <a:rPr lang="ru-RU" sz="2800" b="1" dirty="0" smtClean="0"/>
              <a:t>Семён Будённый </a:t>
            </a:r>
          </a:p>
          <a:p>
            <a:pPr marL="0" indent="0">
              <a:buNone/>
            </a:pPr>
            <a:r>
              <a:rPr lang="ru-RU" sz="2800" b="1" dirty="0" smtClean="0"/>
              <a:t> </a:t>
            </a:r>
            <a:endParaRPr lang="ru-RU" sz="2800" b="1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4356858" y="89645"/>
            <a:ext cx="4356846" cy="4661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200" b="1" dirty="0" smtClean="0">
                <a:latin typeface="Cambria" panose="02040503050406030204" pitchFamily="18" charset="0"/>
              </a:rPr>
              <a:t>1.2.</a:t>
            </a:r>
            <a:endParaRPr lang="ru-RU" sz="32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361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058" y="22048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/>
              <a:t>14-летний белорусский партизан, Герой Советского Союза участвовал во многих боях и неизменно проявлял мужество и отвагу. В своём последнем бою он сражался до последнего патрона, а, когда у него осталась одна граната, подпустил фашистов поближе и взорвал их и себя.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 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195736" y="4005064"/>
            <a:ext cx="41764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А</a:t>
            </a:r>
            <a:r>
              <a:rPr lang="ru-RU" sz="3600" b="1" dirty="0" smtClean="0"/>
              <a:t>. Лёня Голиков</a:t>
            </a:r>
          </a:p>
          <a:p>
            <a:r>
              <a:rPr lang="ru-RU" sz="3600" b="1" dirty="0"/>
              <a:t>Б</a:t>
            </a:r>
            <a:r>
              <a:rPr lang="ru-RU" sz="3600" b="1" dirty="0" smtClean="0"/>
              <a:t>. Володя Дубинин</a:t>
            </a:r>
          </a:p>
          <a:p>
            <a:r>
              <a:rPr lang="ru-RU" sz="3600" b="1" dirty="0"/>
              <a:t>В</a:t>
            </a:r>
            <a:r>
              <a:rPr lang="ru-RU" sz="3600" b="1" dirty="0" smtClean="0"/>
              <a:t>. Марат </a:t>
            </a:r>
            <a:r>
              <a:rPr lang="ru-RU" sz="3600" b="1" dirty="0" err="1"/>
              <a:t>Казей</a:t>
            </a:r>
            <a:endParaRPr lang="ru-RU" sz="3600" b="1" dirty="0"/>
          </a:p>
          <a:p>
            <a:r>
              <a:rPr lang="ru-RU" sz="3600" b="1" dirty="0" smtClean="0"/>
              <a:t>Г. Валя Котик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4680101" y="89645"/>
            <a:ext cx="4356846" cy="4661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200" b="1" dirty="0" smtClean="0">
                <a:latin typeface="Cambria" panose="02040503050406030204" pitchFamily="18" charset="0"/>
              </a:rPr>
              <a:t>1.3.</a:t>
            </a:r>
            <a:endParaRPr lang="ru-RU" sz="3200" b="1" dirty="0">
              <a:latin typeface="Cambria" panose="02040503050406030204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170" y="3861048"/>
            <a:ext cx="1908043" cy="282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-13218"/>
            <a:ext cx="576064" cy="1043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метроном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79513" y="60085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8620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9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426" y="2564904"/>
            <a:ext cx="9289032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Назовите известного летчика - трижды Героя Советского Союза, сбившего в Период Великой Отечественной </a:t>
            </a:r>
            <a:r>
              <a:rPr lang="ru-RU" b="1" dirty="0" smtClean="0"/>
              <a:t>войны</a:t>
            </a:r>
            <a:br>
              <a:rPr lang="ru-RU" b="1" dirty="0" smtClean="0"/>
            </a:br>
            <a:r>
              <a:rPr lang="ru-RU" b="1" dirty="0" smtClean="0"/>
              <a:t> 64 </a:t>
            </a:r>
            <a:r>
              <a:rPr lang="ru-RU" b="1" dirty="0"/>
              <a:t>вражеских </a:t>
            </a:r>
            <a:r>
              <a:rPr lang="ru-RU" b="1" dirty="0" smtClean="0"/>
              <a:t>самолета.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979712" y="4346511"/>
            <a:ext cx="59046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А</a:t>
            </a:r>
            <a:r>
              <a:rPr lang="ru-RU" sz="4000" b="1" dirty="0" smtClean="0"/>
              <a:t>. Алексей </a:t>
            </a:r>
            <a:r>
              <a:rPr lang="ru-RU" sz="4000" b="1" dirty="0" err="1" smtClean="0"/>
              <a:t>Маресьев</a:t>
            </a:r>
            <a:endParaRPr lang="ru-RU" sz="4000" b="1" dirty="0" smtClean="0"/>
          </a:p>
          <a:p>
            <a:r>
              <a:rPr lang="ru-RU" sz="4000" b="1" dirty="0"/>
              <a:t>Б</a:t>
            </a:r>
            <a:r>
              <a:rPr lang="ru-RU" sz="4000" b="1" dirty="0" smtClean="0"/>
              <a:t>. Александр </a:t>
            </a:r>
            <a:r>
              <a:rPr lang="ru-RU" sz="4000" b="1" dirty="0" err="1" smtClean="0"/>
              <a:t>Покрышкин</a:t>
            </a:r>
            <a:endParaRPr lang="ru-RU" sz="4000" b="1" dirty="0" smtClean="0"/>
          </a:p>
          <a:p>
            <a:r>
              <a:rPr lang="ru-RU" sz="4000" b="1" dirty="0"/>
              <a:t>В</a:t>
            </a:r>
            <a:r>
              <a:rPr lang="ru-RU" sz="4000" b="1" dirty="0" smtClean="0"/>
              <a:t>. Иван </a:t>
            </a:r>
            <a:r>
              <a:rPr lang="ru-RU" sz="4000" b="1" dirty="0" err="1" smtClean="0"/>
              <a:t>Кожедуб</a:t>
            </a:r>
            <a:endParaRPr lang="ru-RU" sz="4000" b="1" dirty="0" smtClean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4572000" y="110617"/>
            <a:ext cx="4356846" cy="4661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200" b="1" dirty="0" smtClean="0">
                <a:latin typeface="Cambria" panose="02040503050406030204" pitchFamily="18" charset="0"/>
              </a:rPr>
              <a:t>1.4.</a:t>
            </a:r>
            <a:endParaRPr lang="ru-RU" sz="3200" b="1" dirty="0">
              <a:latin typeface="Cambria" panose="02040503050406030204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0617"/>
            <a:ext cx="758785" cy="1374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4845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104" y="1412776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/>
              <a:t>Кем был Рихард З</a:t>
            </a:r>
            <a:r>
              <a:rPr lang="ru-RU" b="1" dirty="0" smtClean="0"/>
              <a:t>орге,</a:t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b="1" dirty="0"/>
              <a:t>получивший  посмертно </a:t>
            </a:r>
            <a:r>
              <a:rPr lang="ru-RU" b="1" dirty="0" smtClean="0"/>
              <a:t>звание</a:t>
            </a:r>
            <a:br>
              <a:rPr lang="ru-RU" b="1" dirty="0" smtClean="0"/>
            </a:br>
            <a:r>
              <a:rPr lang="ru-RU" b="1" dirty="0" smtClean="0"/>
              <a:t> Героя </a:t>
            </a:r>
            <a:r>
              <a:rPr lang="ru-RU" b="1" dirty="0"/>
              <a:t>С</a:t>
            </a:r>
            <a:r>
              <a:rPr lang="ru-RU" b="1" dirty="0" smtClean="0"/>
              <a:t>оветского </a:t>
            </a:r>
            <a:r>
              <a:rPr lang="ru-RU" b="1" dirty="0"/>
              <a:t>С</a:t>
            </a:r>
            <a:r>
              <a:rPr lang="ru-RU" b="1" dirty="0" smtClean="0"/>
              <a:t>оюза</a:t>
            </a:r>
            <a:r>
              <a:rPr lang="ru-RU" b="1" dirty="0"/>
              <a:t>?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789040"/>
            <a:ext cx="3331284" cy="1997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4210" y="3457915"/>
            <a:ext cx="597666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100" b="1" dirty="0" smtClean="0"/>
              <a:t>А.</a:t>
            </a:r>
            <a:r>
              <a:rPr lang="ru-RU" sz="3100" b="1" dirty="0"/>
              <a:t> Конструктором танков</a:t>
            </a:r>
          </a:p>
          <a:p>
            <a:r>
              <a:rPr lang="ru-RU" sz="3100" b="1" dirty="0" smtClean="0"/>
              <a:t>В</a:t>
            </a:r>
            <a:r>
              <a:rPr lang="ru-RU" sz="3100" b="1" dirty="0"/>
              <a:t>. </a:t>
            </a:r>
            <a:r>
              <a:rPr lang="ru-RU" sz="3100" b="1" dirty="0" smtClean="0"/>
              <a:t>Лётчиком-испытателем</a:t>
            </a:r>
            <a:r>
              <a:rPr lang="ru-RU" sz="3100" b="1" dirty="0"/>
              <a:t/>
            </a:r>
            <a:br>
              <a:rPr lang="ru-RU" sz="3100" b="1" dirty="0"/>
            </a:br>
            <a:r>
              <a:rPr lang="ru-RU" sz="3100" b="1" dirty="0"/>
              <a:t>Б. К</a:t>
            </a:r>
            <a:r>
              <a:rPr lang="ru-RU" sz="3100" b="1" dirty="0" smtClean="0"/>
              <a:t>омандиром </a:t>
            </a:r>
            <a:r>
              <a:rPr lang="ru-RU" sz="3100" b="1" dirty="0"/>
              <a:t>партизанского </a:t>
            </a:r>
            <a:r>
              <a:rPr lang="ru-RU" sz="3100" b="1" dirty="0" smtClean="0"/>
              <a:t>отряда</a:t>
            </a:r>
          </a:p>
          <a:p>
            <a:r>
              <a:rPr lang="ru-RU" sz="3100" b="1" dirty="0" smtClean="0"/>
              <a:t>Г</a:t>
            </a:r>
            <a:r>
              <a:rPr lang="ru-RU" sz="3100" b="1" dirty="0"/>
              <a:t>. </a:t>
            </a:r>
            <a:r>
              <a:rPr lang="ru-RU" sz="3100" b="1" dirty="0" smtClean="0"/>
              <a:t>Советским разведчиком</a:t>
            </a:r>
            <a:endParaRPr lang="ru-RU" sz="3100" b="1" dirty="0"/>
          </a:p>
          <a:p>
            <a:endParaRPr lang="ru-RU" sz="3100" dirty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4759359" y="89645"/>
            <a:ext cx="4356846" cy="4661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200" b="1" dirty="0" smtClean="0">
                <a:latin typeface="Cambria" panose="02040503050406030204" pitchFamily="18" charset="0"/>
              </a:rPr>
              <a:t>1.5.</a:t>
            </a:r>
            <a:endParaRPr lang="ru-RU" sz="3200" b="1" dirty="0">
              <a:latin typeface="Cambria" panose="02040503050406030204" pitchFamily="18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10" y="89645"/>
            <a:ext cx="740342" cy="134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6408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0097" y="1988840"/>
            <a:ext cx="8229600" cy="165618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b="1" dirty="0" smtClean="0"/>
              <a:t>Что зашифровано</a:t>
            </a:r>
          </a:p>
          <a:p>
            <a:pPr marL="0" indent="0" algn="ctr">
              <a:buNone/>
            </a:pPr>
            <a:r>
              <a:rPr lang="ru-RU" sz="5400" b="1" dirty="0" smtClean="0"/>
              <a:t> в </a:t>
            </a:r>
            <a:r>
              <a:rPr lang="ru-RU" sz="5400" b="1" dirty="0"/>
              <a:t>названии </a:t>
            </a:r>
            <a:r>
              <a:rPr lang="ru-RU" sz="5400" b="1" dirty="0" smtClean="0"/>
              <a:t>серии советских танков «ИС</a:t>
            </a:r>
            <a:r>
              <a:rPr lang="ru-RU" sz="5400" b="1" dirty="0"/>
              <a:t>»?</a:t>
            </a: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4499992" y="92176"/>
            <a:ext cx="4356846" cy="4661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200" dirty="0">
                <a:latin typeface="Cambria" panose="02040503050406030204" pitchFamily="18" charset="0"/>
              </a:rPr>
              <a:t>2</a:t>
            </a:r>
            <a:r>
              <a:rPr lang="ru-RU" sz="3200" dirty="0" smtClean="0">
                <a:latin typeface="Cambria" panose="02040503050406030204" pitchFamily="18" charset="0"/>
              </a:rPr>
              <a:t>.1.</a:t>
            </a:r>
            <a:endParaRPr lang="ru-RU" sz="3200" dirty="0">
              <a:latin typeface="Cambria" panose="02040503050406030204" pitchFamily="18" charset="0"/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2176"/>
            <a:ext cx="865187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8801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42292" y="1772816"/>
            <a:ext cx="9684567" cy="165618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b="1" dirty="0"/>
              <a:t>Н</a:t>
            </a:r>
            <a:r>
              <a:rPr lang="ru-RU" sz="4800" b="1" dirty="0" smtClean="0"/>
              <a:t>емцы в составе</a:t>
            </a:r>
          </a:p>
          <a:p>
            <a:pPr marL="0" indent="0" algn="ctr">
              <a:buNone/>
            </a:pPr>
            <a:r>
              <a:rPr lang="ru-RU" sz="4800" b="1" dirty="0" smtClean="0"/>
              <a:t> </a:t>
            </a:r>
            <a:r>
              <a:rPr lang="ru-RU" sz="4800" b="1" dirty="0"/>
              <a:t>Советской </a:t>
            </a:r>
            <a:r>
              <a:rPr lang="ru-RU" sz="4800" b="1" dirty="0" smtClean="0"/>
              <a:t>армии называли их</a:t>
            </a:r>
          </a:p>
          <a:p>
            <a:pPr marL="0" indent="0" algn="ctr">
              <a:buNone/>
            </a:pPr>
            <a:r>
              <a:rPr lang="ru-RU" sz="4800" b="1" dirty="0" smtClean="0"/>
              <a:t> </a:t>
            </a:r>
            <a:r>
              <a:rPr lang="ru-RU" sz="4800" b="1" dirty="0"/>
              <a:t>«Ночные ведьмы»</a:t>
            </a:r>
          </a:p>
          <a:p>
            <a:pPr marL="0" indent="0" algn="ctr">
              <a:buNone/>
            </a:pPr>
            <a:endParaRPr lang="ru-RU" sz="4800" b="1" dirty="0"/>
          </a:p>
          <a:p>
            <a:pPr algn="ctr"/>
            <a:endParaRPr lang="ru-RU" sz="4800" dirty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4499992" y="92176"/>
            <a:ext cx="4356846" cy="4661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600" b="1" dirty="0">
                <a:latin typeface="Cambria" panose="02040503050406030204" pitchFamily="18" charset="0"/>
              </a:rPr>
              <a:t>2</a:t>
            </a:r>
            <a:r>
              <a:rPr lang="ru-RU" sz="3600" b="1" dirty="0" smtClean="0">
                <a:latin typeface="Cambria" panose="02040503050406030204" pitchFamily="18" charset="0"/>
              </a:rPr>
              <a:t>.2.</a:t>
            </a:r>
            <a:endParaRPr lang="ru-RU" sz="3600" b="1" dirty="0">
              <a:latin typeface="Cambria" panose="0204050305040603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61989" y="4804174"/>
            <a:ext cx="3816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О чём речь?</a:t>
            </a:r>
            <a:endParaRPr lang="ru-RU" sz="4800" b="1" dirty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97"/>
            <a:ext cx="865187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7334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0"/>
            <a:ext cx="91201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650079" y="548680"/>
            <a:ext cx="10225135" cy="1468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 smtClean="0"/>
              <a:t>Знаменитая надпись</a:t>
            </a:r>
          </a:p>
          <a:p>
            <a:pPr marL="0" indent="0" algn="ctr">
              <a:buNone/>
            </a:pPr>
            <a:r>
              <a:rPr lang="ru-RU" sz="3600" b="1" dirty="0" smtClean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«Умираю, но не сдаюсь. </a:t>
            </a:r>
          </a:p>
          <a:p>
            <a:pPr marL="0" indent="0" algn="ctr">
              <a:buNone/>
            </a:pPr>
            <a:r>
              <a:rPr lang="ru-RU" sz="4000" b="1" dirty="0" smtClean="0">
                <a:ln w="3175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Прощай, Родина»</a:t>
            </a:r>
          </a:p>
          <a:p>
            <a:pPr marL="0" indent="0" algn="ctr">
              <a:buNone/>
            </a:pPr>
            <a:r>
              <a:rPr lang="ru-RU" sz="3600" b="1" dirty="0" smtClean="0"/>
              <a:t> была сделана на стенах этого сооружения.  </a:t>
            </a:r>
            <a:endParaRPr lang="ru-RU" sz="3600" b="1" dirty="0"/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4499992" y="188640"/>
            <a:ext cx="4356846" cy="4661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200" dirty="0" smtClean="0">
                <a:latin typeface="Cambria" panose="02040503050406030204" pitchFamily="18" charset="0"/>
              </a:rPr>
              <a:t>2.3.</a:t>
            </a:r>
            <a:endParaRPr lang="ru-RU" sz="3200" dirty="0">
              <a:latin typeface="Cambria" panose="020405030504060302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593" y="3573016"/>
            <a:ext cx="7431226" cy="30963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387"/>
            <a:ext cx="865187" cy="156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47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</TotalTime>
  <Words>714</Words>
  <Application>Microsoft Office PowerPoint</Application>
  <PresentationFormat>Экран (4:3)</PresentationFormat>
  <Paragraphs>119</Paragraphs>
  <Slides>25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1.1.</vt:lpstr>
      <vt:lpstr>Слайд 3</vt:lpstr>
      <vt:lpstr>14-летний белорусский партизан, Герой Советского Союза участвовал во многих боях и неизменно проявлял мужество и отвагу. В своём последнем бою он сражался до последнего патрона, а, когда у него осталась одна граната, подпустил фашистов поближе и взорвал их и себя.  </vt:lpstr>
      <vt:lpstr>Назовите известного летчика - трижды Героя Советского Союза, сбившего в Период Великой Отечественной войны  64 вражеских самолета. </vt:lpstr>
      <vt:lpstr>Кем был Рихард Зорге,  получивший  посмертно звание  Героя Советского Союза?</vt:lpstr>
      <vt:lpstr> </vt:lpstr>
      <vt:lpstr>Слайд 8</vt:lpstr>
      <vt:lpstr>Слайд 9</vt:lpstr>
      <vt:lpstr>Слайд 10</vt:lpstr>
      <vt:lpstr>2.4.</vt:lpstr>
      <vt:lpstr>Слайд 12</vt:lpstr>
      <vt:lpstr>Слайд 13</vt:lpstr>
      <vt:lpstr>Слайд 14</vt:lpstr>
      <vt:lpstr>Слайд 15</vt:lpstr>
      <vt:lpstr> </vt:lpstr>
      <vt:lpstr>Как называлась операция советских войск по прорыву  блокады Лениграда?   А. «Багратион»       Б. «Искра»</vt:lpstr>
      <vt:lpstr>4.3.</vt:lpstr>
      <vt:lpstr>Слайд 19</vt:lpstr>
      <vt:lpstr>Слайд 20</vt:lpstr>
      <vt:lpstr>5.3.</vt:lpstr>
      <vt:lpstr>6.1.</vt:lpstr>
      <vt:lpstr>6.2.</vt:lpstr>
      <vt:lpstr>6.3.</vt:lpstr>
      <vt:lpstr>6.4.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Имена </dc:title>
  <dc:creator>Библиотека</dc:creator>
  <cp:lastModifiedBy>Дмитрий Каленюк</cp:lastModifiedBy>
  <cp:revision>115</cp:revision>
  <dcterms:created xsi:type="dcterms:W3CDTF">2025-04-03T00:11:29Z</dcterms:created>
  <dcterms:modified xsi:type="dcterms:W3CDTF">2025-12-18T14:59:31Z</dcterms:modified>
</cp:coreProperties>
</file>